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3"/>
  </p:notesMasterIdLst>
  <p:sldIdLst>
    <p:sldId id="257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E7E7"/>
    <a:srgbClr val="B6F4BD"/>
    <a:srgbClr val="F9DBF3"/>
    <a:srgbClr val="3399FF"/>
    <a:srgbClr val="0066FF"/>
    <a:srgbClr val="FF3399"/>
    <a:srgbClr val="FF6600"/>
    <a:srgbClr val="FF0066"/>
    <a:srgbClr val="FF99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412" autoAdjust="0"/>
    <p:restoredTop sz="94517" autoAdjust="0"/>
  </p:normalViewPr>
  <p:slideViewPr>
    <p:cSldViewPr>
      <p:cViewPr varScale="1">
        <p:scale>
          <a:sx n="48" d="100"/>
          <a:sy n="48" d="100"/>
        </p:scale>
        <p:origin x="2814" y="5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4"/>
            <a:ext cx="2918882" cy="493710"/>
          </a:xfrm>
          <a:prstGeom prst="rect">
            <a:avLst/>
          </a:prstGeom>
        </p:spPr>
        <p:txBody>
          <a:bodyPr vert="horz" lIns="90664" tIns="45332" rIns="90664" bIns="4533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10" y="4"/>
            <a:ext cx="2918882" cy="493710"/>
          </a:xfrm>
          <a:prstGeom prst="rect">
            <a:avLst/>
          </a:prstGeom>
        </p:spPr>
        <p:txBody>
          <a:bodyPr vert="horz" lIns="90664" tIns="45332" rIns="90664" bIns="45332" rtlCol="0"/>
          <a:lstStyle>
            <a:lvl1pPr algn="r">
              <a:defRPr sz="1200"/>
            </a:lvl1pPr>
          </a:lstStyle>
          <a:p>
            <a:fld id="{1877904C-9C8A-4CFB-BE2E-082F6D8880E4}" type="datetimeFigureOut">
              <a:rPr kumimoji="1" lang="ja-JP" altLang="en-US" smtClean="0"/>
              <a:t>2020/10/15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64" tIns="45332" rIns="90664" bIns="4533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11" y="4686304"/>
            <a:ext cx="5389555" cy="4440234"/>
          </a:xfrm>
          <a:prstGeom prst="rect">
            <a:avLst/>
          </a:prstGeom>
        </p:spPr>
        <p:txBody>
          <a:bodyPr vert="horz" lIns="90664" tIns="45332" rIns="90664" bIns="4533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31"/>
            <a:ext cx="2918882" cy="493709"/>
          </a:xfrm>
          <a:prstGeom prst="rect">
            <a:avLst/>
          </a:prstGeom>
        </p:spPr>
        <p:txBody>
          <a:bodyPr vert="horz" lIns="90664" tIns="45332" rIns="90664" bIns="4533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10" y="9371031"/>
            <a:ext cx="2918882" cy="493709"/>
          </a:xfrm>
          <a:prstGeom prst="rect">
            <a:avLst/>
          </a:prstGeom>
        </p:spPr>
        <p:txBody>
          <a:bodyPr vert="horz" lIns="90664" tIns="45332" rIns="90664" bIns="45332" rtlCol="0" anchor="b"/>
          <a:lstStyle>
            <a:lvl1pPr algn="r">
              <a:defRPr sz="1200"/>
            </a:lvl1pPr>
          </a:lstStyle>
          <a:p>
            <a:fld id="{5560D309-465E-4461-8F16-1FA41FDB53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9711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0D309-465E-4461-8F16-1FA41FDB536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244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1882F-F1E0-4981-96BC-EE6168096E59}" type="datetimeFigureOut">
              <a:rPr kumimoji="1" lang="ja-JP" altLang="en-US" smtClean="0"/>
              <a:t>2020/10/15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105A-8B7C-4499-B9B7-C4F0E84B7B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1445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1882F-F1E0-4981-96BC-EE6168096E59}" type="datetimeFigureOut">
              <a:rPr kumimoji="1" lang="ja-JP" altLang="en-US" smtClean="0"/>
              <a:t>2020/10/15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105A-8B7C-4499-B9B7-C4F0E84B7B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081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1882F-F1E0-4981-96BC-EE6168096E59}" type="datetimeFigureOut">
              <a:rPr kumimoji="1" lang="ja-JP" altLang="en-US" smtClean="0"/>
              <a:t>2020/10/15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105A-8B7C-4499-B9B7-C4F0E84B7B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037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1882F-F1E0-4981-96BC-EE6168096E59}" type="datetimeFigureOut">
              <a:rPr kumimoji="1" lang="ja-JP" altLang="en-US" smtClean="0"/>
              <a:t>2020/10/15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105A-8B7C-4499-B9B7-C4F0E84B7B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5955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1882F-F1E0-4981-96BC-EE6168096E59}" type="datetimeFigureOut">
              <a:rPr kumimoji="1" lang="ja-JP" altLang="en-US" smtClean="0"/>
              <a:t>2020/10/15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105A-8B7C-4499-B9B7-C4F0E84B7B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800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1882F-F1E0-4981-96BC-EE6168096E59}" type="datetimeFigureOut">
              <a:rPr kumimoji="1" lang="ja-JP" altLang="en-US" smtClean="0"/>
              <a:t>2020/10/15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105A-8B7C-4499-B9B7-C4F0E84B7B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9442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1882F-F1E0-4981-96BC-EE6168096E59}" type="datetimeFigureOut">
              <a:rPr kumimoji="1" lang="ja-JP" altLang="en-US" smtClean="0"/>
              <a:t>2020/10/15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105A-8B7C-4499-B9B7-C4F0E84B7B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00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1882F-F1E0-4981-96BC-EE6168096E59}" type="datetimeFigureOut">
              <a:rPr kumimoji="1" lang="ja-JP" altLang="en-US" smtClean="0"/>
              <a:t>2020/10/15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105A-8B7C-4499-B9B7-C4F0E84B7B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5169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1882F-F1E0-4981-96BC-EE6168096E59}" type="datetimeFigureOut">
              <a:rPr kumimoji="1" lang="ja-JP" altLang="en-US" smtClean="0"/>
              <a:t>2020/10/15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105A-8B7C-4499-B9B7-C4F0E84B7B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33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1882F-F1E0-4981-96BC-EE6168096E59}" type="datetimeFigureOut">
              <a:rPr kumimoji="1" lang="ja-JP" altLang="en-US" smtClean="0"/>
              <a:t>2020/10/15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105A-8B7C-4499-B9B7-C4F0E84B7B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600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1882F-F1E0-4981-96BC-EE6168096E59}" type="datetimeFigureOut">
              <a:rPr kumimoji="1" lang="ja-JP" altLang="en-US" smtClean="0"/>
              <a:t>2020/10/15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105A-8B7C-4499-B9B7-C4F0E84B7B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75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1882F-F1E0-4981-96BC-EE6168096E59}" type="datetimeFigureOut">
              <a:rPr kumimoji="1" lang="ja-JP" altLang="en-US" smtClean="0"/>
              <a:t>2020/10/15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F105A-8B7C-4499-B9B7-C4F0E84B7B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468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角丸四角形 8"/>
          <p:cNvSpPr/>
          <p:nvPr/>
        </p:nvSpPr>
        <p:spPr>
          <a:xfrm>
            <a:off x="230469" y="270838"/>
            <a:ext cx="6416074" cy="4130638"/>
          </a:xfrm>
          <a:prstGeom prst="roundRect">
            <a:avLst>
              <a:gd name="adj" fmla="val 4441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208881" y="5865118"/>
            <a:ext cx="6172200" cy="590352"/>
          </a:xfrm>
        </p:spPr>
        <p:txBody>
          <a:bodyPr anchor="ctr">
            <a:normAutofit/>
          </a:bodyPr>
          <a:lstStyle/>
          <a:p>
            <a:r>
              <a:rPr lang="ja-JP" altLang="en-US" sz="18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東南アジア諸国のコロナの現状</a:t>
            </a:r>
            <a:endParaRPr kumimoji="1" lang="ja-JP" altLang="en-US" sz="1800" dirty="0">
              <a:latin typeface="HG明朝E" panose="02020909000000000000" pitchFamily="17" charset="-128"/>
              <a:ea typeface="HG明朝E" panose="02020909000000000000" pitchFamily="17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230469" y="6321152"/>
            <a:ext cx="6416074" cy="0"/>
          </a:xfrm>
          <a:prstGeom prst="line">
            <a:avLst/>
          </a:prstGeom>
          <a:ln w="762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266164" y="9201472"/>
            <a:ext cx="6416074" cy="0"/>
          </a:xfrm>
          <a:prstGeom prst="line">
            <a:avLst/>
          </a:prstGeom>
          <a:ln w="762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266164" y="4521361"/>
            <a:ext cx="6344684" cy="0"/>
          </a:xfrm>
          <a:prstGeom prst="line">
            <a:avLst/>
          </a:prstGeom>
          <a:ln w="571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371309" y="258656"/>
            <a:ext cx="6192688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000" b="1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お</a:t>
            </a:r>
            <a:r>
              <a:rPr lang="ja-JP" altLang="en-US" sz="2000" b="1" dirty="0">
                <a:latin typeface="HG明朝E" panose="02020909000000000000" pitchFamily="17" charset="-128"/>
                <a:ea typeface="HG明朝E" panose="02020909000000000000" pitchFamily="17" charset="-128"/>
              </a:rPr>
              <a:t>申込</a:t>
            </a:r>
            <a:r>
              <a:rPr lang="ja-JP" altLang="en-US" sz="2000" b="1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み</a:t>
            </a:r>
            <a:endParaRPr lang="en-US" altLang="ja-JP" sz="2000" b="1" dirty="0" smtClean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algn="ctr"/>
            <a:r>
              <a:rPr lang="ja-JP" altLang="en-US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送信先</a:t>
            </a:r>
            <a:r>
              <a:rPr lang="en-US" altLang="ja-JP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: </a:t>
            </a:r>
            <a:r>
              <a:rPr lang="ja-JP" altLang="en-US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愛媛県 産業政策課 スゴ技グループ 宛て</a:t>
            </a:r>
            <a:endParaRPr lang="en-US" altLang="ja-JP" sz="1400" dirty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algn="ctr"/>
            <a:r>
              <a:rPr lang="ja-JP" altLang="en-US" sz="1400" dirty="0">
                <a:latin typeface="HG明朝E" panose="02020909000000000000" pitchFamily="17" charset="-128"/>
                <a:ea typeface="HG明朝E" panose="02020909000000000000" pitchFamily="17" charset="-128"/>
              </a:rPr>
              <a:t>　　</a:t>
            </a:r>
            <a:r>
              <a:rPr lang="en-US" altLang="ja-JP" sz="1400" dirty="0">
                <a:latin typeface="HG明朝E" panose="02020909000000000000" pitchFamily="17" charset="-128"/>
                <a:ea typeface="HG明朝E" panose="02020909000000000000" pitchFamily="17" charset="-128"/>
              </a:rPr>
              <a:t>Email: </a:t>
            </a:r>
            <a:r>
              <a:rPr lang="en-GB" altLang="ja-JP" sz="1400" dirty="0" smtClean="0">
                <a:solidFill>
                  <a:srgbClr val="0000FF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sangyoseisaku@pref.ehime.lg.jp</a:t>
            </a:r>
            <a:r>
              <a:rPr lang="en-US" altLang="ja-JP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 </a:t>
            </a:r>
            <a:r>
              <a:rPr lang="ja-JP" altLang="en-US" sz="1400" dirty="0">
                <a:latin typeface="HG明朝E" panose="02020909000000000000" pitchFamily="17" charset="-128"/>
                <a:ea typeface="HG明朝E" panose="02020909000000000000" pitchFamily="17" charset="-128"/>
              </a:rPr>
              <a:t>又</a:t>
            </a:r>
            <a:r>
              <a:rPr lang="ja-JP" altLang="en-US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は </a:t>
            </a:r>
            <a:r>
              <a:rPr lang="en-US" altLang="ja-JP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Fax</a:t>
            </a:r>
            <a:r>
              <a:rPr lang="en-US" altLang="ja-JP" sz="1400" dirty="0">
                <a:latin typeface="HG明朝E" panose="02020909000000000000" pitchFamily="17" charset="-128"/>
                <a:ea typeface="HG明朝E" panose="02020909000000000000" pitchFamily="17" charset="-128"/>
              </a:rPr>
              <a:t>: </a:t>
            </a:r>
            <a:r>
              <a:rPr lang="en-US" altLang="ja-JP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089-912-2259</a:t>
            </a:r>
            <a:endParaRPr lang="en-US" altLang="ja-JP" sz="1400" dirty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altLang="ja-JP" sz="1400" u="sng" dirty="0" smtClean="0">
                <a:solidFill>
                  <a:srgbClr val="FF0000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2020</a:t>
            </a:r>
            <a:r>
              <a:rPr lang="ja-JP" altLang="en-US" sz="1400" u="sng" dirty="0" smtClean="0">
                <a:solidFill>
                  <a:srgbClr val="FF0000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年 </a:t>
            </a:r>
            <a:r>
              <a:rPr lang="en-US" altLang="ja-JP" sz="1400" u="sng" dirty="0" smtClean="0">
                <a:solidFill>
                  <a:srgbClr val="FF0000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1</a:t>
            </a:r>
            <a:r>
              <a:rPr lang="en-US" altLang="ja-JP" sz="1400" u="sng" dirty="0">
                <a:solidFill>
                  <a:srgbClr val="FF0000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0</a:t>
            </a:r>
            <a:r>
              <a:rPr lang="ja-JP" altLang="en-US" sz="1400" u="sng" dirty="0" smtClean="0">
                <a:solidFill>
                  <a:srgbClr val="FF0000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月 </a:t>
            </a:r>
            <a:r>
              <a:rPr lang="en-US" altLang="ja-JP" sz="1400" u="sng" dirty="0" smtClean="0">
                <a:solidFill>
                  <a:srgbClr val="FF0000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3</a:t>
            </a:r>
            <a:r>
              <a:rPr lang="en-US" altLang="ja-JP" sz="1400" u="sng" dirty="0">
                <a:solidFill>
                  <a:srgbClr val="FF0000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0</a:t>
            </a:r>
            <a:r>
              <a:rPr lang="ja-JP" altLang="en-US" sz="1400" u="sng" dirty="0" smtClean="0">
                <a:solidFill>
                  <a:srgbClr val="FF0000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日（金）</a:t>
            </a:r>
            <a:r>
              <a:rPr lang="ja-JP" altLang="en-US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締切</a:t>
            </a:r>
            <a:endParaRPr lang="ja-JP" altLang="en-US" sz="1200" dirty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180975" lvl="1">
              <a:lnSpc>
                <a:spcPct val="150000"/>
              </a:lnSpc>
              <a:tabLst>
                <a:tab pos="180975" algn="l"/>
              </a:tabLst>
            </a:pPr>
            <a:r>
              <a:rPr kumimoji="1" lang="ja-JP" altLang="en-US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会社名 </a:t>
            </a:r>
            <a:r>
              <a:rPr lang="en-US" altLang="ja-JP" sz="1400" u="sng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_</a:t>
            </a:r>
            <a:r>
              <a:rPr lang="ja-JP" altLang="en-US" sz="1400" u="sng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　　　　　　　　　　　　　　　　　　　　　　　　　　</a:t>
            </a:r>
            <a:r>
              <a:rPr lang="en-US" altLang="ja-JP" sz="1400" u="sng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_</a:t>
            </a:r>
            <a:r>
              <a:rPr lang="en-US" altLang="ja-JP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 </a:t>
            </a:r>
            <a:endParaRPr kumimoji="1" lang="en-US" altLang="ja-JP" sz="1400" dirty="0" smtClean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180975" lvl="1">
              <a:lnSpc>
                <a:spcPct val="150000"/>
              </a:lnSpc>
              <a:tabLst>
                <a:tab pos="180975" algn="l"/>
              </a:tabLst>
            </a:pPr>
            <a:r>
              <a:rPr lang="ja-JP" altLang="en-US" sz="1400" dirty="0">
                <a:latin typeface="HG明朝E" panose="02020909000000000000" pitchFamily="17" charset="-128"/>
                <a:ea typeface="HG明朝E" panose="02020909000000000000" pitchFamily="17" charset="-128"/>
              </a:rPr>
              <a:t>参加者 </a:t>
            </a:r>
            <a:r>
              <a:rPr lang="ja-JP" altLang="en-US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役職　</a:t>
            </a:r>
            <a:r>
              <a:rPr lang="en-US" altLang="ja-JP" sz="1400" u="sng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_</a:t>
            </a:r>
            <a:r>
              <a:rPr lang="ja-JP" altLang="en-US" sz="1400" u="sng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　　　　　　　　　　　　　　　　　　　　　　　</a:t>
            </a:r>
            <a:r>
              <a:rPr lang="en-US" altLang="ja-JP" sz="1400" u="sng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_ </a:t>
            </a:r>
            <a:endParaRPr lang="en-US" altLang="ja-JP" sz="1400" u="sng" dirty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180975" lvl="1">
              <a:lnSpc>
                <a:spcPct val="150000"/>
              </a:lnSpc>
              <a:tabLst>
                <a:tab pos="180975" algn="l"/>
              </a:tabLst>
            </a:pPr>
            <a:r>
              <a:rPr lang="ja-JP" altLang="en-US" sz="1400" dirty="0">
                <a:latin typeface="HG明朝E" panose="02020909000000000000" pitchFamily="17" charset="-128"/>
                <a:ea typeface="HG明朝E" panose="02020909000000000000" pitchFamily="17" charset="-128"/>
              </a:rPr>
              <a:t>参加者 </a:t>
            </a:r>
            <a:r>
              <a:rPr lang="ja-JP" altLang="en-US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名前</a:t>
            </a:r>
            <a:r>
              <a:rPr lang="ja-JP" altLang="en-US" sz="1400" dirty="0">
                <a:latin typeface="HG明朝E" panose="02020909000000000000" pitchFamily="17" charset="-128"/>
                <a:ea typeface="HG明朝E" panose="02020909000000000000" pitchFamily="17" charset="-128"/>
              </a:rPr>
              <a:t>　</a:t>
            </a:r>
            <a:r>
              <a:rPr lang="en-US" altLang="ja-JP" sz="1400" u="sng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_</a:t>
            </a:r>
            <a:r>
              <a:rPr lang="ja-JP" altLang="en-US" sz="1400" u="sng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　　　　　　　　　　　　　　　　　　　　　　　</a:t>
            </a:r>
            <a:r>
              <a:rPr lang="en-US" altLang="ja-JP" sz="1400" u="sng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_</a:t>
            </a:r>
            <a:endParaRPr lang="en-US" altLang="ja-JP" sz="1400" u="sng" dirty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180975" lvl="1">
              <a:lnSpc>
                <a:spcPct val="150000"/>
              </a:lnSpc>
              <a:tabLst>
                <a:tab pos="180975" algn="l"/>
              </a:tabLst>
            </a:pPr>
            <a:r>
              <a:rPr lang="ja-JP" altLang="en-US" sz="1400" dirty="0">
                <a:latin typeface="HG明朝E" panose="02020909000000000000" pitchFamily="17" charset="-128"/>
                <a:ea typeface="HG明朝E" panose="02020909000000000000" pitchFamily="17" charset="-128"/>
              </a:rPr>
              <a:t>電話番号 </a:t>
            </a:r>
            <a:r>
              <a:rPr lang="en-US" altLang="ja-JP" sz="1400" u="sng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_</a:t>
            </a:r>
            <a:r>
              <a:rPr lang="ja-JP" altLang="en-US" sz="1400" u="sng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　　　　　　　　　　</a:t>
            </a:r>
            <a:r>
              <a:rPr lang="en-US" altLang="ja-JP" sz="1400" u="sng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_</a:t>
            </a:r>
            <a:r>
              <a:rPr lang="en-US" altLang="ja-JP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E-mail</a:t>
            </a:r>
            <a:r>
              <a:rPr lang="en-US" altLang="ja-JP" sz="1400" u="sng" dirty="0">
                <a:latin typeface="HG明朝E" panose="02020909000000000000" pitchFamily="17" charset="-128"/>
                <a:ea typeface="HG明朝E" panose="02020909000000000000" pitchFamily="17" charset="-128"/>
              </a:rPr>
              <a:t>_ </a:t>
            </a:r>
            <a:r>
              <a:rPr lang="ja-JP" altLang="en-US" sz="1400" u="sng" dirty="0">
                <a:latin typeface="HG明朝E" panose="02020909000000000000" pitchFamily="17" charset="-128"/>
                <a:ea typeface="HG明朝E" panose="02020909000000000000" pitchFamily="17" charset="-128"/>
              </a:rPr>
              <a:t>　</a:t>
            </a:r>
            <a:r>
              <a:rPr lang="ja-JP" altLang="en-US" sz="1400" u="sng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　　　　　　　　　　</a:t>
            </a:r>
            <a:r>
              <a:rPr lang="en-US" altLang="ja-JP" sz="1400" u="sng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_ </a:t>
            </a:r>
            <a:endParaRPr lang="en-US" altLang="ja-JP" sz="1400" u="sng" dirty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180975" lvl="1">
              <a:lnSpc>
                <a:spcPct val="150000"/>
              </a:lnSpc>
              <a:tabLst>
                <a:tab pos="180975" algn="l"/>
              </a:tabLst>
            </a:pPr>
            <a:r>
              <a:rPr lang="ja-JP" altLang="en-US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業種 </a:t>
            </a:r>
            <a:r>
              <a:rPr lang="en-US" altLang="ja-JP" sz="1400" u="sng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_</a:t>
            </a:r>
            <a:r>
              <a:rPr lang="ja-JP" altLang="en-US" sz="1400" u="sng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　　　　　　　　　　　　　　　　　　　　　　　　　　　</a:t>
            </a:r>
            <a:r>
              <a:rPr lang="en-US" altLang="ja-JP" sz="1400" u="sng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_</a:t>
            </a:r>
            <a:endParaRPr lang="en-US" altLang="ja-JP" sz="1400" u="sng" dirty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180975" lvl="1">
              <a:lnSpc>
                <a:spcPct val="150000"/>
              </a:lnSpc>
              <a:tabLst>
                <a:tab pos="180975" algn="l"/>
              </a:tabLst>
            </a:pPr>
            <a:r>
              <a:rPr lang="ja-JP" altLang="en-US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主要技術・製品</a:t>
            </a:r>
            <a:r>
              <a:rPr lang="en-US" altLang="ja-JP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 </a:t>
            </a:r>
            <a:r>
              <a:rPr lang="en-US" altLang="ja-JP" sz="1400" u="sng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_</a:t>
            </a:r>
            <a:r>
              <a:rPr lang="ja-JP" altLang="en-US" sz="1400" u="sng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　　　　　　　　　　　　　　　　　　　　　　</a:t>
            </a:r>
            <a:r>
              <a:rPr lang="en-US" altLang="ja-JP" sz="1400" u="sng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_</a:t>
            </a:r>
          </a:p>
          <a:p>
            <a:pPr marL="180975" lvl="1">
              <a:lnSpc>
                <a:spcPct val="150000"/>
              </a:lnSpc>
              <a:tabLst>
                <a:tab pos="180975" algn="l"/>
              </a:tabLst>
            </a:pPr>
            <a:r>
              <a:rPr lang="ja-JP" altLang="en-US" sz="1400" dirty="0">
                <a:latin typeface="HG明朝E" panose="02020909000000000000" pitchFamily="17" charset="-128"/>
                <a:ea typeface="HG明朝E" panose="02020909000000000000" pitchFamily="17" charset="-128"/>
              </a:rPr>
              <a:t>参加希望</a:t>
            </a:r>
            <a:r>
              <a:rPr lang="ja-JP" altLang="en-US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国 </a:t>
            </a:r>
            <a:r>
              <a:rPr lang="en-US" altLang="ja-JP" sz="1400" u="sng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_ </a:t>
            </a:r>
            <a:r>
              <a:rPr lang="ja-JP" altLang="en-US" sz="1400" u="sng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　　　　　　　　　　　　　　　　　　　　　　　　</a:t>
            </a:r>
            <a:r>
              <a:rPr lang="en-US" altLang="ja-JP" sz="1400" u="sng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_</a:t>
            </a:r>
            <a:endParaRPr lang="en-US" altLang="ja-JP" sz="1400" u="sng" dirty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180975" lvl="1">
              <a:lnSpc>
                <a:spcPct val="150000"/>
              </a:lnSpc>
              <a:tabLst>
                <a:tab pos="180975" algn="l"/>
              </a:tabLst>
            </a:pPr>
            <a:r>
              <a:rPr lang="ja-JP" altLang="en-US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参加目的 </a:t>
            </a:r>
            <a:r>
              <a:rPr kumimoji="1" lang="en-US" altLang="ja-JP" sz="1400" u="sng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_ </a:t>
            </a:r>
            <a:r>
              <a:rPr lang="ja-JP" altLang="en-US" sz="1400" u="sng" dirty="0">
                <a:latin typeface="HG明朝E" panose="02020909000000000000" pitchFamily="17" charset="-128"/>
                <a:ea typeface="HG明朝E" panose="02020909000000000000" pitchFamily="17" charset="-128"/>
              </a:rPr>
              <a:t>　</a:t>
            </a:r>
            <a:r>
              <a:rPr lang="ja-JP" altLang="en-US" sz="1400" u="sng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　　　　　　　　　　　　　　　　　　　　　　　　</a:t>
            </a:r>
            <a:r>
              <a:rPr lang="en-US" altLang="ja-JP" sz="1400" u="sng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_</a:t>
            </a:r>
            <a:r>
              <a:rPr lang="en-US" altLang="ja-JP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 </a:t>
            </a:r>
          </a:p>
          <a:p>
            <a:pPr marL="180975" lvl="1">
              <a:lnSpc>
                <a:spcPct val="150000"/>
              </a:lnSpc>
              <a:tabLst>
                <a:tab pos="180975" algn="l"/>
              </a:tabLst>
            </a:pPr>
            <a:r>
              <a:rPr lang="en-US" altLang="ja-JP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 </a:t>
            </a:r>
            <a:endParaRPr kumimoji="1" lang="en-US" altLang="ja-JP" sz="1400" dirty="0" smtClean="0">
              <a:latin typeface="HG明朝E" panose="02020909000000000000" pitchFamily="17" charset="-128"/>
              <a:ea typeface="HG明朝E" panose="02020909000000000000" pitchFamily="17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31412" y="4558286"/>
            <a:ext cx="6127139" cy="990015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ja-JP" altLang="en-US" sz="1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お問い合わせ先</a:t>
            </a:r>
            <a:endParaRPr lang="en-US" altLang="ja-JP" sz="1600" dirty="0" smtClean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712788">
              <a:lnSpc>
                <a:spcPts val="1000"/>
              </a:lnSpc>
            </a:pPr>
            <a:r>
              <a:rPr lang="ja-JP" altLang="en-US" sz="12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愛媛県　経済労働部　産業雇用局　産業政策課　スゴ技グループ</a:t>
            </a:r>
            <a:endParaRPr lang="en-US" altLang="ja-JP" sz="1200" dirty="0" smtClean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712788"/>
            <a:r>
              <a:rPr lang="ja-JP" altLang="en-US" sz="12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担当者：</a:t>
            </a:r>
            <a:r>
              <a:rPr lang="ja-JP" altLang="en-US" sz="1200" dirty="0">
                <a:latin typeface="HG明朝E" panose="02020909000000000000" pitchFamily="17" charset="-128"/>
                <a:ea typeface="HG明朝E" panose="02020909000000000000" pitchFamily="17" charset="-128"/>
              </a:rPr>
              <a:t>大森　</a:t>
            </a:r>
            <a:r>
              <a:rPr lang="en-US" altLang="ja-JP" sz="1200" dirty="0" err="1" smtClean="0">
                <a:latin typeface="HG明朝E" panose="02020909000000000000" pitchFamily="17" charset="-128"/>
                <a:ea typeface="HG明朝E" panose="02020909000000000000" pitchFamily="17" charset="-128"/>
              </a:rPr>
              <a:t>E-mail:oomori-shohei@pref.ehime.lg.jp</a:t>
            </a:r>
            <a:r>
              <a:rPr lang="ja-JP" altLang="en-US" sz="1200" dirty="0">
                <a:latin typeface="HG明朝E" panose="02020909000000000000" pitchFamily="17" charset="-128"/>
                <a:ea typeface="HG明朝E" panose="02020909000000000000" pitchFamily="17" charset="-128"/>
              </a:rPr>
              <a:t>　</a:t>
            </a:r>
            <a:r>
              <a:rPr lang="en-US" altLang="ja-JP" sz="12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TEL:089-912-2473</a:t>
            </a:r>
            <a:endParaRPr lang="en-US" altLang="ja-JP" sz="1200" dirty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712788"/>
            <a:endParaRPr lang="en-US" altLang="ja-JP" sz="1200" dirty="0" smtClean="0">
              <a:latin typeface="HG明朝E" panose="02020909000000000000" pitchFamily="17" charset="-128"/>
              <a:ea typeface="HG明朝E" panose="02020909000000000000" pitchFamily="17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35106" y="128464"/>
            <a:ext cx="6592657" cy="964907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46533" y="6401918"/>
            <a:ext cx="6383945" cy="2693045"/>
          </a:xfrm>
          <a:prstGeom prst="rect">
            <a:avLst/>
          </a:prstGeom>
          <a:noFill/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ja-JP" altLang="en-US" sz="1300" b="1" u="sng" dirty="0" smtClean="0">
                <a:solidFill>
                  <a:prstClr val="black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台湾</a:t>
            </a:r>
            <a:r>
              <a:rPr lang="ja-JP" altLang="en-US" sz="1300" u="sng" dirty="0" smtClean="0">
                <a:solidFill>
                  <a:prstClr val="black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では</a:t>
            </a:r>
            <a:r>
              <a:rPr lang="ja-JP" altLang="en-US" sz="1300" dirty="0" smtClean="0">
                <a:solidFill>
                  <a:prstClr val="black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、</a:t>
            </a:r>
            <a:r>
              <a:rPr lang="en-US" altLang="ja-JP" sz="1300" dirty="0" smtClean="0">
                <a:solidFill>
                  <a:prstClr val="black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4</a:t>
            </a:r>
            <a:r>
              <a:rPr lang="ja-JP" altLang="en-US" sz="1300" dirty="0" smtClean="0">
                <a:solidFill>
                  <a:prstClr val="black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月</a:t>
            </a:r>
            <a:r>
              <a:rPr lang="en-US" altLang="ja-JP" sz="1300" dirty="0" smtClean="0">
                <a:solidFill>
                  <a:prstClr val="black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13</a:t>
            </a:r>
            <a:r>
              <a:rPr lang="ja-JP" altLang="en-US" sz="1300" dirty="0" smtClean="0">
                <a:solidFill>
                  <a:prstClr val="black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日以降、半年間以上市中感染は確認されておらず、国内旅行の喚起策を大々的に打ち出し、</a:t>
            </a:r>
            <a:r>
              <a:rPr lang="ja-JP" altLang="en-US" sz="1300" b="1" u="sng" dirty="0" smtClean="0">
                <a:solidFill>
                  <a:prstClr val="black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消費活動が活発に行われています</a:t>
            </a:r>
            <a:r>
              <a:rPr lang="ja-JP" altLang="en-US" sz="1300" dirty="0" smtClean="0">
                <a:solidFill>
                  <a:prstClr val="black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。</a:t>
            </a:r>
            <a:endParaRPr lang="en-US" altLang="ja-JP" sz="1300" dirty="0" smtClean="0">
              <a:solidFill>
                <a:prstClr val="black"/>
              </a:solidFill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ja-JP" altLang="en-US" sz="1300" b="1" u="sng" dirty="0" smtClean="0">
                <a:solidFill>
                  <a:prstClr val="black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インドネシア</a:t>
            </a:r>
            <a:r>
              <a:rPr lang="ja-JP" altLang="en-US" sz="1300" u="sng" dirty="0" smtClean="0">
                <a:solidFill>
                  <a:prstClr val="black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では</a:t>
            </a:r>
            <a:r>
              <a:rPr lang="ja-JP" altLang="en-US" sz="1300" dirty="0" smtClean="0">
                <a:solidFill>
                  <a:prstClr val="black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、１日当たり</a:t>
            </a:r>
            <a:r>
              <a:rPr lang="en-US" altLang="ja-JP" sz="1300" dirty="0" smtClean="0">
                <a:solidFill>
                  <a:prstClr val="black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4,000</a:t>
            </a:r>
            <a:r>
              <a:rPr lang="ja-JP" altLang="en-US" sz="1300" dirty="0" smtClean="0">
                <a:solidFill>
                  <a:prstClr val="black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人前後の感染者が確認されていますが、ジャカルタ特別州では</a:t>
            </a:r>
            <a:r>
              <a:rPr lang="en-US" altLang="ja-JP" sz="1300" dirty="0" smtClean="0">
                <a:solidFill>
                  <a:prstClr val="black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10</a:t>
            </a:r>
            <a:r>
              <a:rPr lang="ja-JP" altLang="en-US" sz="1300" dirty="0" smtClean="0">
                <a:solidFill>
                  <a:prstClr val="black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月</a:t>
            </a:r>
            <a:r>
              <a:rPr lang="en-US" altLang="ja-JP" sz="1300" dirty="0" smtClean="0">
                <a:solidFill>
                  <a:prstClr val="black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12</a:t>
            </a:r>
            <a:r>
              <a:rPr lang="ja-JP" altLang="en-US" sz="1300" dirty="0" smtClean="0">
                <a:solidFill>
                  <a:prstClr val="black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日から大規模社会制限移行期間を設定し、</a:t>
            </a:r>
            <a:r>
              <a:rPr lang="ja-JP" altLang="en-US" sz="1300" u="sng" dirty="0" smtClean="0">
                <a:solidFill>
                  <a:prstClr val="black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経済状況改善が期待されています</a:t>
            </a:r>
            <a:r>
              <a:rPr lang="ja-JP" altLang="en-US" sz="1300" dirty="0" smtClean="0">
                <a:solidFill>
                  <a:prstClr val="black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。</a:t>
            </a:r>
            <a:endParaRPr lang="en-US" altLang="ja-JP" sz="1300" dirty="0" smtClean="0">
              <a:solidFill>
                <a:prstClr val="black"/>
              </a:solidFill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ja-JP" altLang="en-US" sz="1300" b="1" u="sng" dirty="0" smtClean="0">
                <a:solidFill>
                  <a:prstClr val="black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カンボジア</a:t>
            </a:r>
            <a:r>
              <a:rPr lang="ja-JP" altLang="en-US" sz="1300" u="sng" dirty="0" smtClean="0">
                <a:solidFill>
                  <a:prstClr val="black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では</a:t>
            </a:r>
            <a:r>
              <a:rPr lang="ja-JP" altLang="en-US" sz="1300" dirty="0" smtClean="0">
                <a:solidFill>
                  <a:prstClr val="black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、市中感染が抑えられており、</a:t>
            </a:r>
            <a:r>
              <a:rPr lang="ja-JP" altLang="en-US" sz="1300" u="sng" dirty="0" smtClean="0">
                <a:solidFill>
                  <a:prstClr val="black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ほとんど普段通りの生活が行われている</a:t>
            </a:r>
            <a:r>
              <a:rPr lang="ja-JP" altLang="en-US" sz="1300" dirty="0" smtClean="0">
                <a:solidFill>
                  <a:prstClr val="black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状態です。</a:t>
            </a:r>
            <a:endParaRPr lang="en-US" altLang="ja-JP" sz="1300" dirty="0" smtClean="0">
              <a:solidFill>
                <a:prstClr val="black"/>
              </a:solidFill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ja-JP" altLang="en-US" sz="1300" b="1" u="sng" dirty="0">
                <a:solidFill>
                  <a:prstClr val="black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タイ</a:t>
            </a:r>
            <a:r>
              <a:rPr lang="ja-JP" altLang="en-US" sz="1300" u="sng" dirty="0" smtClean="0">
                <a:solidFill>
                  <a:prstClr val="black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では</a:t>
            </a:r>
            <a:r>
              <a:rPr lang="ja-JP" altLang="en-US" sz="1300" dirty="0" smtClean="0">
                <a:solidFill>
                  <a:prstClr val="black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、市中感染がほとんど抑制されていますが、感染拡大の防止を徹底するため本年</a:t>
            </a:r>
            <a:r>
              <a:rPr lang="en-US" altLang="ja-JP" sz="1300" dirty="0" smtClean="0">
                <a:solidFill>
                  <a:prstClr val="black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10</a:t>
            </a:r>
            <a:r>
              <a:rPr lang="ja-JP" altLang="en-US" sz="1300" dirty="0" smtClean="0">
                <a:solidFill>
                  <a:prstClr val="black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月末まで緊急事態宣言期間を延期しています。しかし、</a:t>
            </a:r>
            <a:r>
              <a:rPr lang="ja-JP" altLang="en-US" sz="1300" u="sng" dirty="0" smtClean="0">
                <a:solidFill>
                  <a:prstClr val="black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全ての業種で営業が再開されており、徐々に日常を取り戻しつつあります</a:t>
            </a:r>
            <a:r>
              <a:rPr lang="ja-JP" altLang="en-US" sz="1300" dirty="0" smtClean="0">
                <a:solidFill>
                  <a:prstClr val="black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。</a:t>
            </a:r>
            <a:endParaRPr lang="en-US" altLang="ja-JP" sz="1300" dirty="0" smtClean="0">
              <a:solidFill>
                <a:prstClr val="black"/>
              </a:solidFill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ja-JP" altLang="en-US" sz="1300" b="1" u="sng" dirty="0" smtClean="0">
                <a:solidFill>
                  <a:prstClr val="black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ベトナム</a:t>
            </a:r>
            <a:r>
              <a:rPr lang="ja-JP" altLang="en-US" sz="1300" u="sng" dirty="0" smtClean="0">
                <a:solidFill>
                  <a:prstClr val="black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では</a:t>
            </a:r>
            <a:r>
              <a:rPr lang="ja-JP" altLang="en-US" sz="1300" dirty="0" smtClean="0">
                <a:solidFill>
                  <a:prstClr val="black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、</a:t>
            </a:r>
            <a:r>
              <a:rPr lang="en-US" altLang="ja-JP" sz="1300" dirty="0" smtClean="0">
                <a:solidFill>
                  <a:prstClr val="black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7</a:t>
            </a:r>
            <a:r>
              <a:rPr lang="ja-JP" altLang="en-US" sz="1300" dirty="0" smtClean="0">
                <a:solidFill>
                  <a:prstClr val="black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月にダナンで集団感染が見られたものの封じ込めに成功し、現在、市中感染は確認されておらず、</a:t>
            </a:r>
            <a:r>
              <a:rPr lang="ja-JP" altLang="en-US" sz="1300" u="sng" dirty="0" smtClean="0">
                <a:solidFill>
                  <a:prstClr val="black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感染対策を実施しながら経済活動を行っています</a:t>
            </a:r>
            <a:r>
              <a:rPr lang="ja-JP" altLang="en-US" sz="1300" dirty="0" smtClean="0">
                <a:solidFill>
                  <a:prstClr val="black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。</a:t>
            </a:r>
            <a:endParaRPr lang="en-US" altLang="ja-JP" sz="1300" dirty="0" smtClean="0">
              <a:solidFill>
                <a:prstClr val="black"/>
              </a:solidFill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lvl="0" algn="r"/>
            <a:r>
              <a:rPr lang="en-US" altLang="ja-JP" sz="1050" dirty="0" smtClean="0">
                <a:solidFill>
                  <a:prstClr val="black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※JETRO</a:t>
            </a:r>
            <a:r>
              <a:rPr lang="ja-JP" altLang="en-US" sz="1050" dirty="0" smtClean="0">
                <a:solidFill>
                  <a:prstClr val="black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 アジアにおける新型コロナウイルス対応状況</a:t>
            </a:r>
            <a:r>
              <a:rPr lang="en-US" altLang="ja-JP" sz="1050" dirty="0" smtClean="0">
                <a:solidFill>
                  <a:prstClr val="black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/HIS</a:t>
            </a:r>
            <a:r>
              <a:rPr lang="ja-JP" altLang="en-US" sz="1050" dirty="0" smtClean="0">
                <a:solidFill>
                  <a:prstClr val="black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　現地レポートより引用</a:t>
            </a:r>
            <a:endParaRPr lang="en-US" altLang="ja-JP" sz="1050" dirty="0" smtClean="0">
              <a:solidFill>
                <a:prstClr val="black"/>
              </a:solidFill>
              <a:latin typeface="HG明朝E" panose="02020909000000000000" pitchFamily="17" charset="-128"/>
              <a:ea typeface="HG明朝E" panose="02020909000000000000" pitchFamily="17" charset="-128"/>
            </a:endParaRPr>
          </a:p>
        </p:txBody>
      </p:sp>
      <p:pic>
        <p:nvPicPr>
          <p:cNvPr id="14" name="Picture 2" descr="\\pref.net-shw.ehime.jp\shares2\産業政策課\スゴ技グループ\常用　業務参考資料\画像ファイル\検索窓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319" y="5355420"/>
            <a:ext cx="1801334" cy="324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テキスト ボックス 3"/>
          <p:cNvSpPr txBox="1">
            <a:spLocks noChangeArrowheads="1"/>
          </p:cNvSpPr>
          <p:nvPr/>
        </p:nvSpPr>
        <p:spPr bwMode="auto">
          <a:xfrm>
            <a:off x="1972208" y="5348624"/>
            <a:ext cx="299088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b="1" dirty="0"/>
              <a:t>http://www.sugowaza-ehime.com/</a:t>
            </a:r>
            <a:endParaRPr lang="ja-JP" altLang="en-US" sz="1200" b="1" dirty="0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469" y="4641246"/>
            <a:ext cx="687164" cy="721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9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4192</TotalTime>
  <Words>505</Words>
  <Application>Microsoft Office PowerPoint</Application>
  <PresentationFormat>A4 210 x 297 mm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HG明朝E</vt:lpstr>
      <vt:lpstr>ＭＳ Ｐゴシック</vt:lpstr>
      <vt:lpstr>Arial</vt:lpstr>
      <vt:lpstr>Calibri</vt:lpstr>
      <vt:lpstr>Calibri Light</vt:lpstr>
      <vt:lpstr>Office テーマ</vt:lpstr>
      <vt:lpstr>東南アジア諸国のコロナの現状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愛媛県ものづくり企業 スラバヤ商談会 参加者募集</dc:title>
  <dc:creator>BIPC008</dc:creator>
  <cp:lastModifiedBy>User</cp:lastModifiedBy>
  <cp:revision>282</cp:revision>
  <cp:lastPrinted>2020-10-15T02:29:17Z</cp:lastPrinted>
  <dcterms:created xsi:type="dcterms:W3CDTF">2014-07-17T08:47:04Z</dcterms:created>
  <dcterms:modified xsi:type="dcterms:W3CDTF">2020-10-15T06:24:33Z</dcterms:modified>
</cp:coreProperties>
</file>